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D700"/>
    <a:srgbClr val="AE4C4C"/>
    <a:srgbClr val="FF9B9B"/>
    <a:srgbClr val="008080"/>
    <a:srgbClr val="DDDDDD"/>
    <a:srgbClr val="336600"/>
    <a:srgbClr val="669900"/>
    <a:srgbClr val="87C5CB"/>
    <a:srgbClr val="5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4" d="100"/>
          <a:sy n="14" d="100"/>
        </p:scale>
        <p:origin x="1284" y="6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6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72D4C754-6021-41B1-A8EB-102C3D0CA76A}"/>
              </a:ext>
            </a:extLst>
          </p:cNvPr>
          <p:cNvSpPr/>
          <p:nvPr/>
        </p:nvSpPr>
        <p:spPr bwMode="auto">
          <a:xfrm flipV="1">
            <a:off x="29260800" y="7162800"/>
            <a:ext cx="13716000" cy="24796750"/>
          </a:xfrm>
          <a:prstGeom prst="round2Same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703763" eaLnBrk="1" hangingPunct="1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85C10E5E-B29B-43BB-9DEA-6AB19BB52C81}"/>
              </a:ext>
            </a:extLst>
          </p:cNvPr>
          <p:cNvSpPr/>
          <p:nvPr/>
        </p:nvSpPr>
        <p:spPr bwMode="auto">
          <a:xfrm flipV="1">
            <a:off x="15087600" y="7207250"/>
            <a:ext cx="13716000" cy="24796750"/>
          </a:xfrm>
          <a:prstGeom prst="round2Same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703763" eaLnBrk="1" hangingPunct="1"/>
            <a:endParaRPr lang="en-US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7ED1B99-D15B-41A8-A509-758CCA372EF5}"/>
              </a:ext>
            </a:extLst>
          </p:cNvPr>
          <p:cNvSpPr/>
          <p:nvPr/>
        </p:nvSpPr>
        <p:spPr bwMode="auto">
          <a:xfrm flipH="1" flipV="1">
            <a:off x="914400" y="7207250"/>
            <a:ext cx="13716000" cy="24796750"/>
          </a:xfrm>
          <a:prstGeom prst="round2Same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703763" eaLnBrk="1" hangingPunct="1"/>
            <a:endParaRPr lang="en-US"/>
          </a:p>
        </p:txBody>
      </p:sp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1294764" y="1145887"/>
            <a:ext cx="41377236" cy="5486400"/>
          </a:xfrm>
          <a:solidFill>
            <a:schemeClr val="bg1"/>
          </a:solidFill>
          <a:ln w="60325" cap="flat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8800" b="1" dirty="0">
                <a:solidFill>
                  <a:schemeClr val="tx1"/>
                </a:solidFill>
                <a:latin typeface="Lucida Bright" pitchFamily="18" charset="0"/>
              </a:rPr>
              <a:t>Pain Reactions are Chain Reactions</a:t>
            </a:r>
            <a:br>
              <a:rPr lang="en-US" altLang="en-US" sz="6000" dirty="0">
                <a:solidFill>
                  <a:schemeClr val="tx1"/>
                </a:solidFill>
                <a:latin typeface="Lucida Bright" pitchFamily="18" charset="0"/>
              </a:rPr>
            </a:br>
            <a:r>
              <a:rPr lang="en-US" altLang="en-US" sz="7200" dirty="0">
                <a:solidFill>
                  <a:schemeClr val="tx1"/>
                </a:solidFill>
                <a:latin typeface="Lucida Bright" pitchFamily="18" charset="0"/>
              </a:rPr>
              <a:t>Pain and Feedback Cycles</a:t>
            </a:r>
            <a:br>
              <a:rPr lang="en-US" altLang="en-US" sz="6000" dirty="0">
                <a:solidFill>
                  <a:schemeClr val="tx1"/>
                </a:solidFill>
                <a:latin typeface="Lucida Bright" pitchFamily="18" charset="0"/>
              </a:rPr>
            </a:br>
            <a:r>
              <a:rPr lang="en-US" altLang="en-US" sz="7200" dirty="0">
                <a:solidFill>
                  <a:schemeClr val="tx1"/>
                </a:solidFill>
                <a:latin typeface="Lucida Bright" pitchFamily="18" charset="0"/>
              </a:rPr>
              <a:t>Akshayaa Venkatakrishnan</a:t>
            </a:r>
            <a:br>
              <a:rPr lang="en-US" altLang="en-US" sz="7200" i="1" dirty="0">
                <a:solidFill>
                  <a:schemeClr val="tx1"/>
                </a:solidFill>
                <a:latin typeface="Lucida Bright" pitchFamily="18" charset="0"/>
              </a:rPr>
            </a:br>
            <a:r>
              <a:rPr lang="en-US" altLang="en-US" sz="7200" dirty="0">
                <a:solidFill>
                  <a:schemeClr val="tx1"/>
                </a:solidFill>
                <a:latin typeface="Lucida Bright" pitchFamily="18" charset="0"/>
              </a:rPr>
              <a:t>Dater High School, HS Biology</a:t>
            </a: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1295400" y="7772400"/>
            <a:ext cx="12801600" cy="2286000"/>
          </a:xfrm>
          <a:prstGeom prst="round2DiagRect">
            <a:avLst/>
          </a:prstGeom>
          <a:solidFill>
            <a:srgbClr val="FFD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latin typeface="+mj-lt"/>
              </a:rPr>
              <a:t>Biocompatible Scaffolds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latin typeface="+mj-lt"/>
              </a:rPr>
              <a:t>Clinical Solutions</a:t>
            </a: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15544800" y="7772400"/>
            <a:ext cx="12801600" cy="2286000"/>
          </a:xfrm>
          <a:prstGeom prst="round2DiagRect">
            <a:avLst/>
          </a:prstGeom>
          <a:solidFill>
            <a:srgbClr val="FFD700"/>
          </a:solidFill>
          <a:ln w="9525">
            <a:noFill/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latin typeface="+mj-lt"/>
              </a:rPr>
              <a:t>Connecting Research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latin typeface="+mj-lt"/>
              </a:rPr>
              <a:t>to the Classroom</a:t>
            </a: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9718000" y="7696200"/>
            <a:ext cx="12801600" cy="2286000"/>
          </a:xfrm>
          <a:prstGeom prst="round2DiagRect">
            <a:avLst/>
          </a:prstGeom>
          <a:solidFill>
            <a:srgbClr val="FFD700"/>
          </a:solidFill>
          <a:ln w="9525">
            <a:noFill/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latin typeface="+mj-lt"/>
              </a:rPr>
              <a:t>Real World Impact: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latin typeface="+mj-lt"/>
              </a:rPr>
              <a:t>What’s the Big Idea?</a:t>
            </a:r>
          </a:p>
        </p:txBody>
      </p:sp>
      <p:sp>
        <p:nvSpPr>
          <p:cNvPr id="3087" name="Rectangle 42"/>
          <p:cNvSpPr>
            <a:spLocks noChangeArrowheads="1"/>
          </p:cNvSpPr>
          <p:nvPr/>
        </p:nvSpPr>
        <p:spPr bwMode="auto">
          <a:xfrm>
            <a:off x="914400" y="1143000"/>
            <a:ext cx="457200" cy="548640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sp>
        <p:nvSpPr>
          <p:cNvPr id="3088" name="Rectangle 43"/>
          <p:cNvSpPr>
            <a:spLocks noChangeArrowheads="1"/>
          </p:cNvSpPr>
          <p:nvPr/>
        </p:nvSpPr>
        <p:spPr bwMode="auto">
          <a:xfrm>
            <a:off x="42519600" y="1171931"/>
            <a:ext cx="457200" cy="548640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2393662"/>
            <a:ext cx="495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25" y="1970972"/>
            <a:ext cx="210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37642800" y="4282372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RET is funded by the National Science Foundation, grant # EEC-1710826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08383-C7D1-4E25-BEC3-53EE60175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4550" y="1885662"/>
            <a:ext cx="3244850" cy="4200110"/>
          </a:xfrm>
          <a:prstGeom prst="rect">
            <a:avLst/>
          </a:prstGeom>
        </p:spPr>
      </p:pic>
      <p:pic>
        <p:nvPicPr>
          <p:cNvPr id="1026" name="Picture 2" descr="Image result for cincinnati public schools logo">
            <a:extLst>
              <a:ext uri="{FF2B5EF4-FFF2-40B4-BE49-F238E27FC236}">
                <a16:creationId xmlns:a16="http://schemas.microsoft.com/office/drawing/2014/main" id="{2B1C2F1D-9830-4467-947A-186975F73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681827"/>
            <a:ext cx="438912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8B50DA-1883-4345-8D72-294C657EE0A0}"/>
              </a:ext>
            </a:extLst>
          </p:cNvPr>
          <p:cNvSpPr txBox="1"/>
          <p:nvPr/>
        </p:nvSpPr>
        <p:spPr>
          <a:xfrm>
            <a:off x="1295400" y="10439966"/>
            <a:ext cx="12801600" cy="8309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What is the research?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D088F8-69DB-4927-94D4-D359FA0E9761}"/>
              </a:ext>
            </a:extLst>
          </p:cNvPr>
          <p:cNvSpPr txBox="1"/>
          <p:nvPr/>
        </p:nvSpPr>
        <p:spPr>
          <a:xfrm>
            <a:off x="1295400" y="20352603"/>
            <a:ext cx="12801600" cy="8309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What are the goals?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E8CA9-57D0-4892-B437-B4D2B2AD523D}"/>
              </a:ext>
            </a:extLst>
          </p:cNvPr>
          <p:cNvSpPr txBox="1"/>
          <p:nvPr/>
        </p:nvSpPr>
        <p:spPr>
          <a:xfrm>
            <a:off x="15468600" y="10515600"/>
            <a:ext cx="12801600" cy="8309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What are students learning?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B51D1F-4BCD-47FD-BFCD-C8B890A8A007}"/>
              </a:ext>
            </a:extLst>
          </p:cNvPr>
          <p:cNvSpPr txBox="1"/>
          <p:nvPr/>
        </p:nvSpPr>
        <p:spPr>
          <a:xfrm>
            <a:off x="16230600" y="30937200"/>
            <a:ext cx="116586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Lesson plans and resources: </a:t>
            </a:r>
            <a:r>
              <a:rPr lang="en-US" u="sng" dirty="0">
                <a:solidFill>
                  <a:schemeClr val="accent2"/>
                </a:solidFill>
              </a:rPr>
              <a:t>bit.ly/</a:t>
            </a:r>
            <a:r>
              <a:rPr lang="en-US" u="sng" dirty="0" err="1">
                <a:solidFill>
                  <a:schemeClr val="accent2"/>
                </a:solidFill>
              </a:rPr>
              <a:t>RETakshayaa</a:t>
            </a:r>
            <a:r>
              <a:rPr lang="en-US" u="sng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261CF-DDA7-45B8-9626-011CAB59A5A7}"/>
              </a:ext>
            </a:extLst>
          </p:cNvPr>
          <p:cNvSpPr txBox="1"/>
          <p:nvPr/>
        </p:nvSpPr>
        <p:spPr>
          <a:xfrm>
            <a:off x="1294764" y="28035388"/>
            <a:ext cx="1293939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Left: </a:t>
            </a:r>
            <a:r>
              <a:rPr lang="en-US" dirty="0"/>
              <a:t>Minhaj Shahed and Ann Wolf </a:t>
            </a:r>
            <a:r>
              <a:rPr lang="en-US" dirty="0" err="1"/>
              <a:t>electrospin</a:t>
            </a:r>
            <a:r>
              <a:rPr lang="en-US" dirty="0"/>
              <a:t> the PVDF + ECM scaffold.</a:t>
            </a:r>
          </a:p>
          <a:p>
            <a:r>
              <a:rPr lang="en-US" i="1" dirty="0"/>
              <a:t>Middle: </a:t>
            </a:r>
            <a:r>
              <a:rPr lang="en-US" dirty="0"/>
              <a:t>Summer team in the labs of Dr. Esfandiari and Dr. Greg Harris.</a:t>
            </a:r>
          </a:p>
          <a:p>
            <a:r>
              <a:rPr lang="en-US" dirty="0"/>
              <a:t>Right: Seeding cells on the scaffold.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3BAFA0-1368-4B42-AF6C-34FE45481A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75" y="22968474"/>
            <a:ext cx="6096000" cy="4572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FC0A9F2-5EE2-4B10-8965-66BC61CD52C1}"/>
              </a:ext>
            </a:extLst>
          </p:cNvPr>
          <p:cNvSpPr txBox="1"/>
          <p:nvPr/>
        </p:nvSpPr>
        <p:spPr>
          <a:xfrm>
            <a:off x="1066800" y="21546741"/>
            <a:ext cx="1280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Goal: </a:t>
            </a:r>
            <a:r>
              <a:rPr lang="en-US" dirty="0"/>
              <a:t>Create a biocompatible and piezoelectric scaffold that helps cells grow and align.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9D460-DAEE-4B13-B286-50C13A947C3E}"/>
              </a:ext>
            </a:extLst>
          </p:cNvPr>
          <p:cNvSpPr txBox="1"/>
          <p:nvPr/>
        </p:nvSpPr>
        <p:spPr>
          <a:xfrm>
            <a:off x="15239999" y="11848258"/>
            <a:ext cx="745170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Class</a:t>
            </a:r>
            <a:r>
              <a:rPr lang="en-US" dirty="0"/>
              <a:t>: High School Biology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Unit</a:t>
            </a:r>
            <a:r>
              <a:rPr lang="en-US" dirty="0"/>
              <a:t>: Cell Structure and Function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Topic</a:t>
            </a:r>
            <a:r>
              <a:rPr lang="en-US" dirty="0"/>
              <a:t>: Homeostasis and Feedback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B8F68D-E85D-4262-926F-FBBA12228EFB}"/>
              </a:ext>
            </a:extLst>
          </p:cNvPr>
          <p:cNvSpPr txBox="1"/>
          <p:nvPr/>
        </p:nvSpPr>
        <p:spPr>
          <a:xfrm>
            <a:off x="15544800" y="20428803"/>
            <a:ext cx="12801600" cy="8309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What is the Engineering Design Process?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AC1B815-88E4-483F-A306-89DA008EA7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84513" y="21938397"/>
            <a:ext cx="11604687" cy="82216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B8CB933-7358-42B5-9712-4E10B25118B2}"/>
              </a:ext>
            </a:extLst>
          </p:cNvPr>
          <p:cNvSpPr txBox="1"/>
          <p:nvPr/>
        </p:nvSpPr>
        <p:spPr>
          <a:xfrm>
            <a:off x="15407645" y="17151965"/>
            <a:ext cx="134619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NGSS Standard</a:t>
            </a:r>
            <a:r>
              <a:rPr lang="en-US" dirty="0"/>
              <a:t>: </a:t>
            </a:r>
            <a:r>
              <a:rPr lang="en-US" i="1" dirty="0"/>
              <a:t>HS-LS1-3. Plan and conduct an investigation to provide evidence that feedback mechanisms maintain homeostasis.</a:t>
            </a:r>
          </a:p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28249F-9243-4D71-AEAF-540816479D7D}"/>
              </a:ext>
            </a:extLst>
          </p:cNvPr>
          <p:cNvSpPr txBox="1"/>
          <p:nvPr/>
        </p:nvSpPr>
        <p:spPr>
          <a:xfrm>
            <a:off x="1209040" y="11731764"/>
            <a:ext cx="1280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 of Piezoelectric Materials for Peripheral Nerve Repair</a:t>
            </a:r>
          </a:p>
          <a:p>
            <a:pPr algn="ctr"/>
            <a:endParaRPr lang="en-US" sz="4000" dirty="0"/>
          </a:p>
        </p:txBody>
      </p:sp>
      <p:pic>
        <p:nvPicPr>
          <p:cNvPr id="1038" name="Picture 14" descr="https://lh6.googleusercontent.com/1H-ts3JvN2idE7poMgLNJT4eUn6U6OUsTyz9114PL2gLUB92a4Z3tC7mzpwynDLQlP6_zN-1KZxurkRnl986Jy9p9T8eTyXrgS-nHwPOtn-_k3zE-Bt-Zz1nK40IKailWuZnzKwhWmI">
            <a:extLst>
              <a:ext uri="{FF2B5EF4-FFF2-40B4-BE49-F238E27FC236}">
                <a16:creationId xmlns:a16="http://schemas.microsoft.com/office/drawing/2014/main" id="{E7643A47-3DC3-4198-889A-626B516E3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675" y="229362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1HGUXftn8C7j-7Xzafp5PcGYME_8Z9fetimu4NM_aCOseyTijiBz2nHpG4i8adNhwPac6UmiydhLOVRSgz1O9cveLp-UuRFOcPyk-Jw_3Dew5zNZp2cs7bzMV-ig5ZsGCu-Dfqx9XK4">
            <a:extLst>
              <a:ext uri="{FF2B5EF4-FFF2-40B4-BE49-F238E27FC236}">
                <a16:creationId xmlns:a16="http://schemas.microsoft.com/office/drawing/2014/main" id="{597FCA9B-27EF-412E-8C6B-9BC3B9066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967577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5AC1F09-966E-4753-986E-9F7BAA034ABD}"/>
              </a:ext>
            </a:extLst>
          </p:cNvPr>
          <p:cNvGrpSpPr/>
          <p:nvPr/>
        </p:nvGrpSpPr>
        <p:grpSpPr>
          <a:xfrm>
            <a:off x="29565600" y="20638094"/>
            <a:ext cx="13639800" cy="11061106"/>
            <a:chOff x="29489400" y="20352603"/>
            <a:chExt cx="13639800" cy="110611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0588F6-54B8-4966-913A-78B51DBFCAA7}"/>
                </a:ext>
              </a:extLst>
            </p:cNvPr>
            <p:cNvSpPr txBox="1"/>
            <p:nvPr/>
          </p:nvSpPr>
          <p:spPr>
            <a:xfrm>
              <a:off x="29489400" y="20352603"/>
              <a:ext cx="12801600" cy="830997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8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What’s the Big Idea?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89C89E-901C-48D8-B873-D0948EB6ADD0}"/>
                </a:ext>
              </a:extLst>
            </p:cNvPr>
            <p:cNvSpPr txBox="1"/>
            <p:nvPr/>
          </p:nvSpPr>
          <p:spPr>
            <a:xfrm>
              <a:off x="29641800" y="21412200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How might we use our knowledge of feedback cycles to design solutions for patients in pain?</a:t>
              </a:r>
            </a:p>
          </p:txBody>
        </p:sp>
        <p:pic>
          <p:nvPicPr>
            <p:cNvPr id="1030" name="Picture 6" descr="Image result for arthritis">
              <a:extLst>
                <a:ext uri="{FF2B5EF4-FFF2-40B4-BE49-F238E27FC236}">
                  <a16:creationId xmlns:a16="http://schemas.microsoft.com/office/drawing/2014/main" id="{A8F0701C-3755-437F-A632-64DF3CAD6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3800" y="22936200"/>
              <a:ext cx="36576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pain">
              <a:extLst>
                <a:ext uri="{FF2B5EF4-FFF2-40B4-BE49-F238E27FC236}">
                  <a16:creationId xmlns:a16="http://schemas.microsoft.com/office/drawing/2014/main" id="{13556F5B-49E5-41E6-B194-1AB9044F3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2400" y="22938782"/>
              <a:ext cx="36576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opioid epidemic">
              <a:extLst>
                <a:ext uri="{FF2B5EF4-FFF2-40B4-BE49-F238E27FC236}">
                  <a16:creationId xmlns:a16="http://schemas.microsoft.com/office/drawing/2014/main" id="{726A2700-ECB3-4187-8B12-1D0BD7D604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54"/>
            <a:stretch/>
          </p:blipFill>
          <p:spPr bwMode="auto">
            <a:xfrm>
              <a:off x="38557200" y="22957513"/>
              <a:ext cx="3657601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CAEC6B-1F0F-4CC2-AD1B-A43818A0CE50}"/>
                </a:ext>
              </a:extLst>
            </p:cNvPr>
            <p:cNvSpPr/>
            <p:nvPr/>
          </p:nvSpPr>
          <p:spPr>
            <a:xfrm>
              <a:off x="31775400" y="26593800"/>
              <a:ext cx="8693405" cy="48199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indent="-571500" algn="ctr">
                <a:lnSpc>
                  <a:spcPct val="200000"/>
                </a:lnSpc>
                <a:spcAft>
                  <a:spcPts val="600"/>
                </a:spcAft>
                <a:buFont typeface="Arial" panose="020B0604020202020204" pitchFamily="34" charset="0"/>
                <a:buChar char="→"/>
              </a:pPr>
              <a:r>
                <a:rPr lang="en-US" i="1" dirty="0"/>
                <a:t>How does our body regulate pain?</a:t>
              </a:r>
            </a:p>
            <a:p>
              <a:pPr marL="571500" indent="-571500" algn="ctr">
                <a:lnSpc>
                  <a:spcPct val="200000"/>
                </a:lnSpc>
                <a:spcAft>
                  <a:spcPts val="600"/>
                </a:spcAft>
                <a:buFont typeface="Arial" panose="020B0604020202020204" pitchFamily="34" charset="0"/>
                <a:buChar char="→"/>
              </a:pPr>
              <a:r>
                <a:rPr lang="en-US" i="1" dirty="0"/>
                <a:t>Why do some diseases cause pain? </a:t>
              </a:r>
            </a:p>
            <a:p>
              <a:pPr marL="571500" indent="-571500" algn="ctr">
                <a:lnSpc>
                  <a:spcPct val="200000"/>
                </a:lnSpc>
                <a:spcAft>
                  <a:spcPts val="600"/>
                </a:spcAft>
                <a:buFont typeface="Arial" panose="020B0604020202020204" pitchFamily="34" charset="0"/>
                <a:buChar char="→"/>
              </a:pPr>
              <a:r>
                <a:rPr lang="en-US" i="1" dirty="0"/>
                <a:t>How can that pain be relieved?</a:t>
              </a:r>
              <a:endParaRPr lang="en-US" dirty="0"/>
            </a:p>
            <a:p>
              <a:pPr marL="571500" indent="-571500" algn="ctr">
                <a:lnSpc>
                  <a:spcPct val="200000"/>
                </a:lnSpc>
                <a:spcAft>
                  <a:spcPts val="600"/>
                </a:spcAft>
                <a:buFont typeface="Arial" panose="020B0604020202020204" pitchFamily="34" charset="0"/>
                <a:buChar char="→"/>
              </a:pPr>
              <a:r>
                <a:rPr lang="en-US" i="1" dirty="0"/>
                <a:t>Do medications fix the problem?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0DE38CF-B20F-4CA7-BC31-BE1A722C9F81}"/>
              </a:ext>
            </a:extLst>
          </p:cNvPr>
          <p:cNvSpPr txBox="1"/>
          <p:nvPr/>
        </p:nvSpPr>
        <p:spPr>
          <a:xfrm>
            <a:off x="29702760" y="10453726"/>
            <a:ext cx="12801600" cy="83099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Why is this relevant to our society?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63DAF8-DE85-463C-AFB7-AB7BE538B441}"/>
              </a:ext>
            </a:extLst>
          </p:cNvPr>
          <p:cNvSpPr txBox="1"/>
          <p:nvPr/>
        </p:nvSpPr>
        <p:spPr>
          <a:xfrm>
            <a:off x="30327600" y="12344400"/>
            <a:ext cx="30266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Peripheral pain is the leading cause of disability in the USA.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9C04AC-B5A4-420C-91E8-83686496440E}"/>
              </a:ext>
            </a:extLst>
          </p:cNvPr>
          <p:cNvSpPr txBox="1"/>
          <p:nvPr/>
        </p:nvSpPr>
        <p:spPr>
          <a:xfrm>
            <a:off x="30460201" y="19454018"/>
            <a:ext cx="114345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Data from the Nation Institute of Health, 2014.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F8B926-9091-4493-A725-1CE236EC9DEB}"/>
              </a:ext>
            </a:extLst>
          </p:cNvPr>
          <p:cNvSpPr txBox="1"/>
          <p:nvPr/>
        </p:nvSpPr>
        <p:spPr>
          <a:xfrm>
            <a:off x="30784800" y="17046714"/>
            <a:ext cx="1083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25.3 </a:t>
            </a:r>
            <a:r>
              <a:rPr lang="en-US" sz="4000" b="1" dirty="0"/>
              <a:t>million</a:t>
            </a:r>
            <a:r>
              <a:rPr lang="en-US" sz="4000" dirty="0"/>
              <a:t> Americans suffer from daily pain.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35E23D-24FF-4233-98FF-1069163A671B}"/>
              </a:ext>
            </a:extLst>
          </p:cNvPr>
          <p:cNvSpPr txBox="1"/>
          <p:nvPr/>
        </p:nvSpPr>
        <p:spPr>
          <a:xfrm>
            <a:off x="38653200" y="12402741"/>
            <a:ext cx="28955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1.7 </a:t>
            </a:r>
            <a:r>
              <a:rPr lang="en-US" b="1" dirty="0"/>
              <a:t>million </a:t>
            </a:r>
            <a:r>
              <a:rPr lang="en-US" dirty="0"/>
              <a:t>Americans suffer from prescription substance abuse.</a:t>
            </a:r>
          </a:p>
        </p:txBody>
      </p:sp>
      <p:pic>
        <p:nvPicPr>
          <p:cNvPr id="3" name="Picture 2" descr="https://lh3.googleusercontent.com/aWZvziNvt65dclkd9JF06xCdRlEblIF5I-CbHWHuenFSFOcXDaNxGWS2ZTnXcL_dLiq1X_QjJ54TGDmpj-QCGdNqypCVoKTLpqMAbVzuAFUupfA3S5caOsnoIBRAULPFViVCqVn_DFE">
            <a:extLst>
              <a:ext uri="{FF2B5EF4-FFF2-40B4-BE49-F238E27FC236}">
                <a16:creationId xmlns:a16="http://schemas.microsoft.com/office/drawing/2014/main" id="{3C391FC6-E9B9-4010-8500-68ED5861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13106400"/>
            <a:ext cx="12801599" cy="665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disability">
            <a:extLst>
              <a:ext uri="{FF2B5EF4-FFF2-40B4-BE49-F238E27FC236}">
                <a16:creationId xmlns:a16="http://schemas.microsoft.com/office/drawing/2014/main" id="{B00BA483-7FEB-4DC0-971B-0255BD34A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599" y="12725400"/>
            <a:ext cx="4232133" cy="36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tissue engineering">
            <a:extLst>
              <a:ext uri="{FF2B5EF4-FFF2-40B4-BE49-F238E27FC236}">
                <a16:creationId xmlns:a16="http://schemas.microsoft.com/office/drawing/2014/main" id="{1DF6DEA5-50FD-4C20-9FF0-D7FBFC6D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862" y="12676678"/>
            <a:ext cx="46767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11351</TotalTime>
  <Words>262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Lucida Bright</vt:lpstr>
      <vt:lpstr>Default Design</vt:lpstr>
      <vt:lpstr>Pain Reactions are Chain Reactions Pain and Feedback Cycles Akshayaa Venkatakrishnan Dater High School, HS Biology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Akshayaa Venkatakrishnan</cp:lastModifiedBy>
  <cp:revision>87</cp:revision>
  <dcterms:created xsi:type="dcterms:W3CDTF">2004-07-26T21:45:23Z</dcterms:created>
  <dcterms:modified xsi:type="dcterms:W3CDTF">2019-07-22T15:10:18Z</dcterms:modified>
  <cp:category>science research poster</cp:category>
</cp:coreProperties>
</file>